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5.xml" ContentType="application/vnd.openxmlformats-officedocument.presentationml.notesSlid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39"/>
  </p:notesMasterIdLst>
  <p:handoutMasterIdLst>
    <p:handoutMasterId r:id="rId40"/>
  </p:handoutMasterIdLst>
  <p:sldIdLst>
    <p:sldId id="261" r:id="rId2"/>
    <p:sldId id="284" r:id="rId3"/>
    <p:sldId id="346" r:id="rId4"/>
    <p:sldId id="347" r:id="rId5"/>
    <p:sldId id="349" r:id="rId6"/>
    <p:sldId id="350" r:id="rId7"/>
    <p:sldId id="343" r:id="rId8"/>
    <p:sldId id="344" r:id="rId9"/>
    <p:sldId id="345" r:id="rId10"/>
    <p:sldId id="351" r:id="rId11"/>
    <p:sldId id="342" r:id="rId12"/>
    <p:sldId id="353" r:id="rId13"/>
    <p:sldId id="354" r:id="rId14"/>
    <p:sldId id="352" r:id="rId15"/>
    <p:sldId id="341" r:id="rId16"/>
    <p:sldId id="340" r:id="rId17"/>
    <p:sldId id="356" r:id="rId18"/>
    <p:sldId id="290" r:id="rId19"/>
    <p:sldId id="286" r:id="rId20"/>
    <p:sldId id="287" r:id="rId21"/>
    <p:sldId id="288" r:id="rId22"/>
    <p:sldId id="309" r:id="rId23"/>
    <p:sldId id="339" r:id="rId24"/>
    <p:sldId id="335" r:id="rId25"/>
    <p:sldId id="357" r:id="rId26"/>
    <p:sldId id="358" r:id="rId27"/>
    <p:sldId id="319" r:id="rId28"/>
    <p:sldId id="294" r:id="rId29"/>
    <p:sldId id="295" r:id="rId30"/>
    <p:sldId id="296" r:id="rId31"/>
    <p:sldId id="297" r:id="rId32"/>
    <p:sldId id="326" r:id="rId33"/>
    <p:sldId id="327" r:id="rId34"/>
    <p:sldId id="324" r:id="rId35"/>
    <p:sldId id="325" r:id="rId36"/>
    <p:sldId id="328" r:id="rId37"/>
    <p:sldId id="301" r:id="rId38"/>
  </p:sldIdLst>
  <p:sldSz cx="9144000" cy="6858000" type="screen4x3"/>
  <p:notesSz cx="6797675" cy="9928225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800" kern="1200" baseline="-250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DDE6"/>
    <a:srgbClr val="31546D"/>
    <a:srgbClr val="D2DC53"/>
    <a:srgbClr val="C4DBE8"/>
    <a:srgbClr val="97B32C"/>
    <a:srgbClr val="E8E8E8"/>
    <a:srgbClr val="CADBE4"/>
    <a:srgbClr val="526D7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313" autoAdjust="0"/>
    <p:restoredTop sz="94660"/>
  </p:normalViewPr>
  <p:slideViewPr>
    <p:cSldViewPr>
      <p:cViewPr varScale="1">
        <p:scale>
          <a:sx n="106" d="100"/>
          <a:sy n="106" d="100"/>
        </p:scale>
        <p:origin x="-78" y="-15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8D7A330-F3EC-4DF3-80A8-93C90566769F}" type="datetimeFigureOut">
              <a:rPr lang="en-US" smtClean="0"/>
              <a:pPr/>
              <a:t>6/18/2012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3D6AF89-5508-4910-922B-6936922F8CA0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2016" y="0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endParaRPr lang="en-GB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5988" y="744538"/>
            <a:ext cx="4965700" cy="37242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358" y="4715907"/>
            <a:ext cx="4984961" cy="4467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baseline="0"/>
            </a:lvl1pPr>
          </a:lstStyle>
          <a:p>
            <a:endParaRPr lang="en-GB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2016" y="9431814"/>
            <a:ext cx="2945659" cy="4964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baseline="0"/>
            </a:lvl1pPr>
          </a:lstStyle>
          <a:p>
            <a:fld id="{62F7B53B-C2C2-4B9C-92BF-D29D28504A88}" type="slidenum">
              <a:rPr lang="en-GB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130D9F7-E741-45B2-9FB9-472201C7BD53}" type="slidenum">
              <a:rPr lang="en-GB"/>
              <a:pPr/>
              <a:t>1</a:t>
            </a:fld>
            <a:endParaRPr lang="en-GB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10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11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12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13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14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15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16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17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18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19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22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23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24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25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26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27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3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4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5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6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7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8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7D3508C-C1B1-4E42-BD77-DBD0EDDB2246}" type="slidenum">
              <a:rPr lang="en-GB"/>
              <a:pPr/>
              <a:t>9</a:t>
            </a:fld>
            <a:endParaRPr lang="en-GB"/>
          </a:p>
        </p:txBody>
      </p:sp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6" name="Rectangle 16"/>
          <p:cNvSpPr>
            <a:spLocks noChangeArrowheads="1"/>
          </p:cNvSpPr>
          <p:nvPr/>
        </p:nvSpPr>
        <p:spPr bwMode="auto">
          <a:xfrm>
            <a:off x="0" y="3657600"/>
            <a:ext cx="9144000" cy="3200400"/>
          </a:xfrm>
          <a:prstGeom prst="rect">
            <a:avLst/>
          </a:prstGeom>
          <a:gradFill rotWithShape="0">
            <a:gsLst>
              <a:gs pos="0">
                <a:srgbClr val="CCDDE6">
                  <a:gamma/>
                  <a:tint val="0"/>
                  <a:invGamma/>
                </a:srgbClr>
              </a:gs>
              <a:gs pos="100000">
                <a:srgbClr val="CCDDE6"/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7" name="Rectangle 17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gradFill rotWithShape="0">
            <a:gsLst>
              <a:gs pos="0">
                <a:srgbClr val="CADBE4"/>
              </a:gs>
              <a:gs pos="100000">
                <a:srgbClr val="CADBE4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Rectangle 10"/>
          <p:cNvSpPr>
            <a:spLocks noGrp="1" noChangeArrowheads="1"/>
          </p:cNvSpPr>
          <p:nvPr>
            <p:ph type="ctrTitle" sz="quarter"/>
          </p:nvPr>
        </p:nvSpPr>
        <p:spPr>
          <a:xfrm>
            <a:off x="1828800" y="2362200"/>
            <a:ext cx="6248400" cy="990600"/>
          </a:xfrm>
        </p:spPr>
        <p:txBody>
          <a:bodyPr/>
          <a:lstStyle>
            <a:lvl1pPr>
              <a:defRPr sz="2600">
                <a:solidFill>
                  <a:srgbClr val="526D7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5131" name="Rectangle 11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828800" y="3429000"/>
            <a:ext cx="6400800" cy="1752600"/>
          </a:xfrm>
        </p:spPr>
        <p:txBody>
          <a:bodyPr/>
          <a:lstStyle>
            <a:lvl1pPr marL="0" indent="0">
              <a:buFontTx/>
              <a:buNone/>
              <a:defRPr sz="1600">
                <a:solidFill>
                  <a:srgbClr val="97B32C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dt" sz="quarter" idx="2"/>
          </p:nvPr>
        </p:nvSpPr>
        <p:spPr>
          <a:xfrm>
            <a:off x="1828800" y="6400800"/>
            <a:ext cx="2362200" cy="304800"/>
          </a:xfrm>
        </p:spPr>
        <p:txBody>
          <a:bodyPr/>
          <a:lstStyle>
            <a:lvl1pPr>
              <a:defRPr sz="1400" baseline="-25000">
                <a:latin typeface="Arial" charset="0"/>
              </a:defRPr>
            </a:lvl1pPr>
          </a:lstStyle>
          <a:p>
            <a:r>
              <a:rPr lang="en-US" smtClean="0"/>
              <a:t>© Institute for Fiscal Studies   </a:t>
            </a:r>
            <a:endParaRPr lang="en-GB"/>
          </a:p>
        </p:txBody>
      </p:sp>
      <p:pic>
        <p:nvPicPr>
          <p:cNvPr id="5135" name="Picture 15" descr="IFS-office-gre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200" y="1074738"/>
            <a:ext cx="3200400" cy="960437"/>
          </a:xfrm>
          <a:prstGeom prst="rect">
            <a:avLst/>
          </a:prstGeom>
          <a:noFill/>
        </p:spPr>
      </p:pic>
    </p:spTree>
  </p:cSld>
  <p:clrMapOvr>
    <a:masterClrMapping/>
  </p:clrMapOvr>
  <p:transition>
    <p:cut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96050" y="228600"/>
            <a:ext cx="1962150" cy="30464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28600"/>
            <a:ext cx="5734050" cy="30464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 preserve="1">
  <p:cSld name="Title, Text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7848600" cy="99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hart Placeholder 3"/>
          <p:cNvSpPr>
            <a:spLocks noGrp="1"/>
          </p:cNvSpPr>
          <p:nvPr>
            <p:ph type="chart"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/>
          <a:p>
            <a:r>
              <a:rPr lang="en-US" smtClean="0"/>
              <a:t>Click icon to add chart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2971800" y="6477000"/>
            <a:ext cx="2895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>
          <a:xfrm>
            <a:off x="152400" y="6477000"/>
            <a:ext cx="2514600" cy="2286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10100" y="1600200"/>
            <a:ext cx="3848100" cy="16748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© Institute for Fiscal Studies   </a:t>
            </a:r>
            <a:endParaRPr lang="en-GB" baseline="-25000"/>
          </a:p>
        </p:txBody>
      </p:sp>
    </p:spTree>
  </p:cSld>
  <p:clrMapOvr>
    <a:masterClrMapping/>
  </p:clrMapOvr>
  <p:transition>
    <p:cut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" name="Rectangle 30"/>
          <p:cNvSpPr>
            <a:spLocks noChangeArrowheads="1"/>
          </p:cNvSpPr>
          <p:nvPr/>
        </p:nvSpPr>
        <p:spPr bwMode="auto">
          <a:xfrm>
            <a:off x="0" y="0"/>
            <a:ext cx="9144000" cy="609600"/>
          </a:xfrm>
          <a:prstGeom prst="rect">
            <a:avLst/>
          </a:prstGeom>
          <a:gradFill rotWithShape="0">
            <a:gsLst>
              <a:gs pos="0">
                <a:srgbClr val="CCDDE6"/>
              </a:gs>
              <a:gs pos="100000">
                <a:srgbClr val="CCDDE6">
                  <a:gamma/>
                  <a:tint val="0"/>
                  <a:invGamma/>
                </a:srgbClr>
              </a:gs>
            </a:gsLst>
            <a:lin ang="540000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228600"/>
            <a:ext cx="7848600" cy="99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GB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09600" y="1600200"/>
            <a:ext cx="7848600" cy="1674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 smtClean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971800" y="6477000"/>
            <a:ext cx="2895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 baseline="0">
                <a:solidFill>
                  <a:srgbClr val="526D7F"/>
                </a:solidFill>
                <a:latin typeface="+mn-lt"/>
              </a:defRPr>
            </a:lvl1pPr>
          </a:lstStyle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1050" name="Rectangle 26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52400" y="6477000"/>
            <a:ext cx="25146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800" baseline="0">
                <a:solidFill>
                  <a:srgbClr val="526D7F"/>
                </a:solidFill>
                <a:latin typeface="+mn-lt"/>
                <a:cs typeface="Arial" charset="0"/>
              </a:defRPr>
            </a:lvl1pPr>
          </a:lstStyle>
          <a:p>
            <a:r>
              <a:rPr lang="en-US" smtClean="0"/>
              <a:t>© Institute for Fiscal Studies   </a:t>
            </a:r>
            <a:endParaRPr lang="en-GB"/>
          </a:p>
        </p:txBody>
      </p:sp>
      <p:pic>
        <p:nvPicPr>
          <p:cNvPr id="1053" name="Picture 29" descr="IFS-office-grey"/>
          <p:cNvPicPr>
            <a:picLocks noChangeAspect="1" noChangeArrowheads="1"/>
          </p:cNvPicPr>
          <p:nvPr/>
        </p:nvPicPr>
        <p:blipFill>
          <a:blip r:embed="rId14" cstate="print"/>
          <a:srcRect/>
          <a:stretch>
            <a:fillRect/>
          </a:stretch>
        </p:blipFill>
        <p:spPr bwMode="auto">
          <a:xfrm>
            <a:off x="7315200" y="6224588"/>
            <a:ext cx="1600200" cy="481012"/>
          </a:xfrm>
          <a:prstGeom prst="rect">
            <a:avLst/>
          </a:prstGeom>
          <a:noFill/>
        </p:spPr>
      </p:pic>
      <p:sp>
        <p:nvSpPr>
          <p:cNvPr id="1057" name="Rectangle 33"/>
          <p:cNvSpPr>
            <a:spLocks noChangeArrowheads="1"/>
          </p:cNvSpPr>
          <p:nvPr/>
        </p:nvSpPr>
        <p:spPr bwMode="auto">
          <a:xfrm>
            <a:off x="0" y="6781800"/>
            <a:ext cx="9144000" cy="76200"/>
          </a:xfrm>
          <a:prstGeom prst="rect">
            <a:avLst/>
          </a:prstGeom>
          <a:solidFill>
            <a:srgbClr val="97B32C"/>
          </a:soli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063" name="Rectangle 39"/>
          <p:cNvSpPr>
            <a:spLocks noChangeArrowheads="1"/>
          </p:cNvSpPr>
          <p:nvPr/>
        </p:nvSpPr>
        <p:spPr bwMode="auto">
          <a:xfrm>
            <a:off x="5300663" y="4373563"/>
            <a:ext cx="18415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cut/>
  </p:transition>
  <p:hf sldNum="0" hdr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Cisalpin LT Std" pitchFamily="1" charset="0"/>
        </a:defRPr>
      </a:lvl9pPr>
    </p:titleStyle>
    <p:bodyStyle>
      <a:lvl1pPr marL="342900" indent="-3429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2000">
          <a:solidFill>
            <a:srgbClr val="31546D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>
          <a:solidFill>
            <a:srgbClr val="31546D"/>
          </a:solidFill>
          <a:latin typeface="+mn-lt"/>
        </a:defRPr>
      </a:lvl2pPr>
      <a:lvl3pPr marL="1143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•"/>
        <a:defRPr sz="1400">
          <a:solidFill>
            <a:srgbClr val="31546D"/>
          </a:solidFill>
          <a:latin typeface="+mn-lt"/>
        </a:defRPr>
      </a:lvl3pPr>
      <a:lvl4pPr marL="1600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–"/>
        <a:defRPr sz="1400">
          <a:solidFill>
            <a:srgbClr val="31546D"/>
          </a:solidFill>
          <a:latin typeface="+mn-lt"/>
        </a:defRPr>
      </a:lvl4pPr>
      <a:lvl5pPr marL="20574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5pPr>
      <a:lvl6pPr marL="25146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6pPr>
      <a:lvl7pPr marL="29718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7pPr>
      <a:lvl8pPr marL="34290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8pPr>
      <a:lvl9pPr marL="3886200" indent="-228600" algn="l" rtl="0" eaLnBrk="1" fontAlgn="base" hangingPunct="1">
        <a:lnSpc>
          <a:spcPct val="95000"/>
        </a:lnSpc>
        <a:spcBef>
          <a:spcPct val="20000"/>
        </a:spcBef>
        <a:spcAft>
          <a:spcPct val="20000"/>
        </a:spcAft>
        <a:buClr>
          <a:srgbClr val="BFCC22"/>
        </a:buClr>
        <a:buChar char="»"/>
        <a:defRPr sz="1400">
          <a:solidFill>
            <a:srgbClr val="31546D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2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/>
          <a:p>
            <a:r>
              <a:rPr lang="en-US" sz="800" baseline="0" smtClean="0">
                <a:latin typeface="Cisalpin LT Std" pitchFamily="1" charset="0"/>
              </a:rPr>
              <a:t>© Institute for Fiscal Studies   </a:t>
            </a:r>
            <a:endParaRPr lang="en-GB"/>
          </a:p>
        </p:txBody>
      </p:sp>
      <p:sp>
        <p:nvSpPr>
          <p:cNvPr id="2560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828800" y="2438400"/>
            <a:ext cx="6559624" cy="1206624"/>
          </a:xfrm>
        </p:spPr>
        <p:txBody>
          <a:bodyPr/>
          <a:lstStyle/>
          <a:p>
            <a:r>
              <a:rPr lang="en-GB" dirty="0" smtClean="0"/>
              <a:t>FORTAX: a tax and benefit </a:t>
            </a:r>
            <a:r>
              <a:rPr lang="en-GB" dirty="0" err="1" smtClean="0"/>
              <a:t>microsimulation</a:t>
            </a:r>
            <a:r>
              <a:rPr lang="en-GB" dirty="0" smtClean="0"/>
              <a:t> library</a:t>
            </a:r>
            <a:endParaRPr lang="en-GB" dirty="0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828800" y="3732943"/>
            <a:ext cx="6529414" cy="326243"/>
          </a:xfrm>
        </p:spPr>
        <p:txBody>
          <a:bodyPr/>
          <a:lstStyle/>
          <a:p>
            <a:r>
              <a:rPr lang="en-GB" dirty="0" smtClean="0"/>
              <a:t>Jonathan </a:t>
            </a:r>
            <a:r>
              <a:rPr lang="en-GB" dirty="0" smtClean="0"/>
              <a:t>Shaw and Andrew </a:t>
            </a:r>
            <a:r>
              <a:rPr lang="en-GB" dirty="0" err="1" smtClean="0"/>
              <a:t>Shephard</a:t>
            </a:r>
            <a:endParaRPr lang="en-GB" dirty="0"/>
          </a:p>
        </p:txBody>
      </p:sp>
      <p:sp>
        <p:nvSpPr>
          <p:cNvPr id="25604" name="Line 4"/>
          <p:cNvSpPr>
            <a:spLocks noChangeShapeType="1"/>
          </p:cNvSpPr>
          <p:nvPr/>
        </p:nvSpPr>
        <p:spPr bwMode="auto">
          <a:xfrm>
            <a:off x="1905000" y="2819400"/>
            <a:ext cx="61560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1835696" y="4686933"/>
            <a:ext cx="6529414" cy="32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None/>
              <a:tabLst/>
              <a:defRPr/>
            </a:pPr>
            <a:r>
              <a:rPr lang="en-GB" sz="1600" kern="0" baseline="0" dirty="0" smtClean="0">
                <a:solidFill>
                  <a:srgbClr val="97B32C"/>
                </a:solidFill>
                <a:latin typeface="+mn-lt"/>
              </a:rPr>
              <a:t>PRELIMINARY RESULTS – DO NOT CITE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97B3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FORTAX works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631216"/>
          </a:xfrm>
        </p:spPr>
        <p:txBody>
          <a:bodyPr/>
          <a:lstStyle/>
          <a:p>
            <a:r>
              <a:rPr lang="en-GB" dirty="0" smtClean="0"/>
              <a:t>A basic call: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call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calcNetInc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sys,fam,net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endParaRPr lang="en-GB" dirty="0" smtClean="0"/>
          </a:p>
          <a:p>
            <a:pPr>
              <a:buNone/>
            </a:pPr>
            <a:endParaRPr lang="en-GB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771800" y="2504509"/>
            <a:ext cx="1224136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aseline="0" dirty="0" smtClean="0">
                <a:solidFill>
                  <a:srgbClr val="31546D"/>
                </a:solidFill>
                <a:latin typeface="+mn-lt"/>
              </a:rPr>
              <a:t>Tax system </a:t>
            </a:r>
            <a:r>
              <a:rPr lang="en-GB" sz="1200" baseline="0" dirty="0" smtClean="0">
                <a:solidFill>
                  <a:srgbClr val="31546D"/>
                </a:solidFill>
                <a:latin typeface="Consolas" pitchFamily="49" charset="0"/>
                <a:cs typeface="Consolas" pitchFamily="49" charset="0"/>
              </a:rPr>
              <a:t>intent(in)</a:t>
            </a:r>
            <a:endParaRPr lang="en-GB" sz="1200" baseline="0" dirty="0">
              <a:solidFill>
                <a:srgbClr val="31546D"/>
              </a:solidFill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275856" y="3068960"/>
            <a:ext cx="2592288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aseline="0" dirty="0" smtClean="0">
                <a:solidFill>
                  <a:srgbClr val="31546D"/>
                </a:solidFill>
                <a:latin typeface="+mn-lt"/>
              </a:rPr>
              <a:t>Family characteristics </a:t>
            </a:r>
            <a:r>
              <a:rPr lang="en-GB" sz="1200" baseline="0" dirty="0" smtClean="0">
                <a:solidFill>
                  <a:srgbClr val="31546D"/>
                </a:solidFill>
                <a:latin typeface="Consolas" pitchFamily="49" charset="0"/>
                <a:cs typeface="Consolas" pitchFamily="49" charset="0"/>
              </a:rPr>
              <a:t>intent(in)</a:t>
            </a:r>
            <a:endParaRPr lang="en-GB" sz="1200" baseline="0" dirty="0">
              <a:solidFill>
                <a:srgbClr val="31546D"/>
              </a:solidFill>
              <a:latin typeface="+mn-lt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220072" y="2504509"/>
            <a:ext cx="1296144" cy="492443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/>
            <a:r>
              <a:rPr lang="en-GB" sz="2000" baseline="0" dirty="0" smtClean="0">
                <a:solidFill>
                  <a:srgbClr val="31546D"/>
                </a:solidFill>
                <a:latin typeface="+mn-lt"/>
              </a:rPr>
              <a:t>Net income </a:t>
            </a:r>
            <a:r>
              <a:rPr lang="en-GB" sz="1200" baseline="0" dirty="0" smtClean="0">
                <a:solidFill>
                  <a:srgbClr val="31546D"/>
                </a:solidFill>
                <a:latin typeface="Consolas" pitchFamily="49" charset="0"/>
                <a:cs typeface="Consolas" pitchFamily="49" charset="0"/>
              </a:rPr>
              <a:t>intent(out)</a:t>
            </a:r>
            <a:endParaRPr lang="en-GB" sz="1200" baseline="0" dirty="0">
              <a:solidFill>
                <a:srgbClr val="31546D"/>
              </a:solidFill>
              <a:latin typeface="+mn-lt"/>
            </a:endParaRPr>
          </a:p>
        </p:txBody>
      </p:sp>
      <p:cxnSp>
        <p:nvCxnSpPr>
          <p:cNvPr id="10" name="Straight Arrow Connector 9"/>
          <p:cNvCxnSpPr>
            <a:stCxn id="6" idx="0"/>
          </p:cNvCxnSpPr>
          <p:nvPr/>
        </p:nvCxnSpPr>
        <p:spPr bwMode="auto">
          <a:xfrm flipV="1">
            <a:off x="3383868" y="2132856"/>
            <a:ext cx="612068" cy="3716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2" name="Straight Arrow Connector 11"/>
          <p:cNvCxnSpPr>
            <a:stCxn id="7" idx="0"/>
          </p:cNvCxnSpPr>
          <p:nvPr/>
        </p:nvCxnSpPr>
        <p:spPr bwMode="auto">
          <a:xfrm flipV="1">
            <a:off x="4572000" y="2132856"/>
            <a:ext cx="0" cy="936104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14" name="Straight Arrow Connector 13"/>
          <p:cNvCxnSpPr>
            <a:stCxn id="8" idx="0"/>
          </p:cNvCxnSpPr>
          <p:nvPr/>
        </p:nvCxnSpPr>
        <p:spPr bwMode="auto">
          <a:xfrm flipH="1" flipV="1">
            <a:off x="5292080" y="2132856"/>
            <a:ext cx="576064" cy="371653"/>
          </a:xfrm>
          <a:prstGeom prst="straightConnector1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1" name="Footer Placeholder 10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733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72816"/>
            <a:ext cx="7416824" cy="33843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FORTAX works: tax system files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384721"/>
          </a:xfrm>
        </p:spPr>
        <p:txBody>
          <a:bodyPr/>
          <a:lstStyle/>
          <a:p>
            <a:r>
              <a:rPr lang="en-GB" dirty="0" smtClean="0"/>
              <a:t>Tax systems stored as .xml files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187624" y="5157192"/>
            <a:ext cx="3880048" cy="9389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6068615"/>
            <a:ext cx="8210872" cy="3847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Char char="•"/>
              <a:tabLst/>
              <a:defRPr/>
            </a:pP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Read and written using xml-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fortran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library by </a:t>
            </a:r>
            <a:r>
              <a:rPr kumimoji="0" lang="en-GB" sz="20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Arjen</a:t>
            </a:r>
            <a:r>
              <a:rPr kumimoji="0" lang="en-GB" sz="2000" b="0" i="0" u="none" strike="noStrike" kern="0" cap="none" spc="0" normalizeH="0" baseline="0" noProof="0" dirty="0" smtClean="0">
                <a:ln>
                  <a:noFill/>
                </a:ln>
                <a:solidFill>
                  <a:srgbClr val="31546D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Markus</a:t>
            </a: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FORTAX works: family characteristics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144929"/>
          </a:xfrm>
        </p:spPr>
        <p:txBody>
          <a:bodyPr/>
          <a:lstStyle/>
          <a:p>
            <a:r>
              <a:rPr lang="en-GB" dirty="0" smtClean="0"/>
              <a:t>Populate the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fam</a:t>
            </a:r>
            <a:r>
              <a:rPr lang="en-GB" dirty="0" smtClean="0"/>
              <a:t> structure</a:t>
            </a:r>
          </a:p>
          <a:p>
            <a:pPr>
              <a:buNone/>
            </a:pPr>
            <a:r>
              <a:rPr lang="en-GB" dirty="0" smtClean="0"/>
              <a:t>	</a:t>
            </a:r>
            <a:r>
              <a:rPr lang="en-GB" sz="1600" dirty="0" err="1" smtClean="0">
                <a:latin typeface="Consolas" pitchFamily="49" charset="0"/>
                <a:cs typeface="Consolas" pitchFamily="49" charset="0"/>
              </a:rPr>
              <a:t>fam</a:t>
            </a:r>
            <a:r>
              <a:rPr lang="en-GB" sz="1600" dirty="0" smtClean="0">
                <a:latin typeface="Consolas" pitchFamily="49" charset="0"/>
                <a:cs typeface="Consolas" pitchFamily="49" charset="0"/>
              </a:rPr>
              <a:t> = </a:t>
            </a:r>
            <a:r>
              <a:rPr lang="en-GB" sz="1600" dirty="0" err="1" smtClean="0">
                <a:latin typeface="Consolas" pitchFamily="49" charset="0"/>
                <a:cs typeface="Consolas" pitchFamily="49" charset="0"/>
              </a:rPr>
              <a:t>fam_gen</a:t>
            </a:r>
            <a:r>
              <a:rPr lang="en-GB" sz="1600" dirty="0" smtClean="0">
                <a:latin typeface="Consolas" pitchFamily="49" charset="0"/>
                <a:cs typeface="Consolas" pitchFamily="49" charset="0"/>
              </a:rPr>
              <a:t>(married=.true., age1=25, age2=25, hrs1=16.0_8, &amp;</a:t>
            </a:r>
          </a:p>
          <a:p>
            <a:pPr>
              <a:buNone/>
            </a:pPr>
            <a:r>
              <a:rPr lang="en-GB" sz="1600" dirty="0" smtClean="0">
                <a:latin typeface="Consolas" pitchFamily="49" charset="0"/>
                <a:cs typeface="Consolas" pitchFamily="49" charset="0"/>
              </a:rPr>
              <a:t>		earn1=144.0_8, hrs2=0.0_8, earn2=0.0_8, </a:t>
            </a:r>
            <a:r>
              <a:rPr lang="en-GB" sz="1600" dirty="0" err="1" smtClean="0">
                <a:latin typeface="Consolas" pitchFamily="49" charset="0"/>
                <a:cs typeface="Consolas" pitchFamily="49" charset="0"/>
              </a:rPr>
              <a:t>kidage</a:t>
            </a:r>
            <a:r>
              <a:rPr lang="en-GB" sz="1600" dirty="0" smtClean="0">
                <a:latin typeface="Consolas" pitchFamily="49" charset="0"/>
                <a:cs typeface="Consolas" pitchFamily="49" charset="0"/>
              </a:rPr>
              <a:t>=(/0/))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FORTAX works: tax calculation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215717"/>
          </a:xfrm>
        </p:spPr>
        <p:txBody>
          <a:bodyPr/>
          <a:lstStyle/>
          <a:p>
            <a:r>
              <a:rPr lang="en-GB" dirty="0" smtClean="0"/>
              <a:t>A basic call:</a:t>
            </a:r>
          </a:p>
          <a:p>
            <a:pPr>
              <a:buNone/>
            </a:pPr>
            <a:r>
              <a:rPr lang="en-GB" dirty="0" smtClean="0"/>
              <a:t>		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call 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calcNetInc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(</a:t>
            </a:r>
            <a:r>
              <a:rPr lang="en-GB" dirty="0" err="1" smtClean="0">
                <a:latin typeface="Consolas" pitchFamily="49" charset="0"/>
                <a:cs typeface="Consolas" pitchFamily="49" charset="0"/>
              </a:rPr>
              <a:t>sys,fam,net</a:t>
            </a:r>
            <a:r>
              <a:rPr lang="en-GB" dirty="0" smtClean="0">
                <a:latin typeface="Consolas" pitchFamily="49" charset="0"/>
                <a:cs typeface="Consolas" pitchFamily="49" charset="0"/>
              </a:rPr>
              <a:t>)</a:t>
            </a:r>
          </a:p>
          <a:p>
            <a:r>
              <a:rPr lang="en-GB" dirty="0" smtClean="0"/>
              <a:t>Income tax calculation code:</a:t>
            </a:r>
          </a:p>
        </p:txBody>
      </p:sp>
      <p:pic>
        <p:nvPicPr>
          <p:cNvPr id="237571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971599" y="2708920"/>
            <a:ext cx="7604045" cy="34563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How FORTAX works: </a:t>
            </a:r>
            <a:r>
              <a:rPr lang="en-GB" dirty="0" err="1" smtClean="0"/>
              <a:t>uprating</a:t>
            </a:r>
            <a:r>
              <a:rPr lang="en-GB" dirty="0" smtClean="0"/>
              <a:t> and updating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215717"/>
          </a:xfrm>
        </p:spPr>
        <p:txBody>
          <a:bodyPr/>
          <a:lstStyle/>
          <a:p>
            <a:r>
              <a:rPr lang="en-GB" dirty="0" smtClean="0"/>
              <a:t>Frequent need to express tax systems in different years’ prices</a:t>
            </a:r>
          </a:p>
          <a:p>
            <a:r>
              <a:rPr lang="en-GB" dirty="0" smtClean="0"/>
              <a:t>Frequent need to update (or correct!) tax system implementation</a:t>
            </a:r>
          </a:p>
          <a:p>
            <a:r>
              <a:rPr lang="en-GB" dirty="0" smtClean="0"/>
              <a:t>Simplified using </a:t>
            </a:r>
            <a:r>
              <a:rPr lang="en-GB" dirty="0" err="1" smtClean="0"/>
              <a:t>preprocessor</a:t>
            </a:r>
            <a:r>
              <a:rPr lang="en-GB" dirty="0" smtClean="0"/>
              <a:t> macros</a:t>
            </a:r>
          </a:p>
        </p:txBody>
      </p:sp>
      <p:pic>
        <p:nvPicPr>
          <p:cNvPr id="23552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2636912"/>
            <a:ext cx="2232248" cy="16561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23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91680" y="4221088"/>
            <a:ext cx="5904656" cy="12241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35524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5220072" y="2564904"/>
            <a:ext cx="2952328" cy="1008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4" name="Right Arrow 23"/>
          <p:cNvSpPr/>
          <p:nvPr/>
        </p:nvSpPr>
        <p:spPr bwMode="auto">
          <a:xfrm rot="20834292">
            <a:off x="3581471" y="3192654"/>
            <a:ext cx="115212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5" name="Right Arrow 24"/>
          <p:cNvSpPr/>
          <p:nvPr/>
        </p:nvSpPr>
        <p:spPr bwMode="auto">
          <a:xfrm rot="6705918">
            <a:off x="6349471" y="3699896"/>
            <a:ext cx="468378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26" name="Rectangle 3"/>
          <p:cNvSpPr txBox="1">
            <a:spLocks noChangeArrowheads="1"/>
          </p:cNvSpPr>
          <p:nvPr/>
        </p:nvSpPr>
        <p:spPr bwMode="auto">
          <a:xfrm>
            <a:off x="1331640" y="5780583"/>
            <a:ext cx="6480720" cy="3554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342900" lvl="0" indent="-342900" eaLnBrk="1" hangingPunct="1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</a:pP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if (.true.) </a:t>
            </a:r>
            <a:r>
              <a:rPr kumimoji="0" lang="en-GB" sz="1800" b="0" i="0" u="none" strike="noStrike" kern="0" cap="none" spc="0" normalizeH="0" baseline="0" noProof="0" dirty="0" err="1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sys%inctax%pa</a:t>
            </a:r>
            <a:r>
              <a:rPr kumimoji="0" lang="en-GB" sz="1800" b="0" i="0" u="none" strike="noStrike" kern="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Consolas" pitchFamily="49" charset="0"/>
                <a:cs typeface="Consolas" pitchFamily="49" charset="0"/>
              </a:rPr>
              <a:t> </a:t>
            </a:r>
            <a:r>
              <a:rPr lang="en-GB" sz="1800" kern="0" baseline="0" dirty="0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= factor*</a:t>
            </a:r>
            <a:r>
              <a:rPr lang="en-GB" sz="1800" kern="0" baseline="0" dirty="0" err="1" smtClean="0">
                <a:solidFill>
                  <a:srgbClr val="000000"/>
                </a:solidFill>
                <a:latin typeface="Consolas" pitchFamily="49" charset="0"/>
                <a:cs typeface="Consolas" pitchFamily="49" charset="0"/>
              </a:rPr>
              <a:t>sys%inctax%pa</a:t>
            </a:r>
            <a:endParaRPr kumimoji="0" lang="en-GB" sz="1800" b="0" i="0" u="none" strike="noStrike" kern="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Consolas" pitchFamily="49" charset="0"/>
              <a:cs typeface="Consolas" pitchFamily="49" charset="0"/>
            </a:endParaRPr>
          </a:p>
        </p:txBody>
      </p:sp>
      <p:sp>
        <p:nvSpPr>
          <p:cNvPr id="27" name="Right Arrow 26"/>
          <p:cNvSpPr/>
          <p:nvPr/>
        </p:nvSpPr>
        <p:spPr bwMode="auto">
          <a:xfrm rot="5400000">
            <a:off x="4050293" y="5499581"/>
            <a:ext cx="323333" cy="288032"/>
          </a:xfrm>
          <a:prstGeom prst="rightArrow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GB" sz="2800" b="0" i="0" u="none" strike="noStrike" cap="none" normalizeH="0" baseline="-2500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Why Fortran?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215717"/>
          </a:xfrm>
        </p:spPr>
        <p:txBody>
          <a:bodyPr/>
          <a:lstStyle/>
          <a:p>
            <a:r>
              <a:rPr lang="en-GB" dirty="0" smtClean="0"/>
              <a:t>Need fast implementation</a:t>
            </a:r>
          </a:p>
          <a:p>
            <a:r>
              <a:rPr lang="en-GB" dirty="0" smtClean="0"/>
              <a:t>Existing code in Fortran</a:t>
            </a:r>
          </a:p>
          <a:p>
            <a:r>
              <a:rPr lang="en-GB" dirty="0" smtClean="0"/>
              <a:t>(Anecdotally, other economists seem to justify their choice similarly)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654424"/>
            <a:ext cx="7848600" cy="990600"/>
          </a:xfrm>
        </p:spPr>
        <p:txBody>
          <a:bodyPr/>
          <a:lstStyle/>
          <a:p>
            <a:r>
              <a:rPr lang="en-GB" dirty="0" smtClean="0"/>
              <a:t>An application: estimating the effect of tax credit reforms on female decisions</a:t>
            </a:r>
            <a:endParaRPr lang="en-GB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611560" y="3789040"/>
            <a:ext cx="6529414" cy="32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None/>
              <a:tabLst/>
              <a:defRPr/>
            </a:pPr>
            <a:r>
              <a:rPr kumimoji="0" lang="en-GB" sz="1600" b="0" i="0" u="none" strike="noStrike" kern="0" cap="none" spc="0" normalizeH="0" baseline="0" noProof="0" dirty="0" smtClean="0">
                <a:ln>
                  <a:noFill/>
                </a:ln>
                <a:solidFill>
                  <a:srgbClr val="97B32C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Richard Blundell, Monica Costa Dias, Costas Meghir and Jonathan Shaw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97B3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611560" y="4686933"/>
            <a:ext cx="3816424" cy="3262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95000"/>
              </a:lnSpc>
              <a:spcBef>
                <a:spcPct val="20000"/>
              </a:spcBef>
              <a:spcAft>
                <a:spcPct val="20000"/>
              </a:spcAft>
              <a:buClr>
                <a:srgbClr val="BFCC22"/>
              </a:buClr>
              <a:buSzTx/>
              <a:buFontTx/>
              <a:buNone/>
              <a:tabLst/>
              <a:defRPr/>
            </a:pPr>
            <a:r>
              <a:rPr lang="en-GB" sz="1600" kern="0" baseline="0" dirty="0" smtClean="0">
                <a:solidFill>
                  <a:srgbClr val="97B32C"/>
                </a:solidFill>
                <a:latin typeface="+mn-lt"/>
              </a:rPr>
              <a:t>PRELIMINARY RESULTS – DO NOT CITE</a:t>
            </a:r>
            <a:endParaRPr kumimoji="0" lang="en-GB" sz="1600" b="0" i="0" u="none" strike="noStrike" kern="0" cap="none" spc="0" normalizeH="0" baseline="0" noProof="0" dirty="0">
              <a:ln>
                <a:noFill/>
              </a:ln>
              <a:solidFill>
                <a:srgbClr val="97B32C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we do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2437590"/>
          </a:xfrm>
        </p:spPr>
        <p:txBody>
          <a:bodyPr/>
          <a:lstStyle/>
          <a:p>
            <a:r>
              <a:rPr lang="en-GB" dirty="0" smtClean="0"/>
              <a:t>Construct a lifecycle model of female labour supply, human capital and savings</a:t>
            </a:r>
          </a:p>
          <a:p>
            <a:pPr lvl="1"/>
            <a:r>
              <a:rPr lang="en-GB" dirty="0" smtClean="0"/>
              <a:t>Eckstein and </a:t>
            </a:r>
            <a:r>
              <a:rPr lang="en-GB" dirty="0" err="1" smtClean="0"/>
              <a:t>Wolpin</a:t>
            </a:r>
            <a:r>
              <a:rPr lang="en-GB" dirty="0" smtClean="0"/>
              <a:t> (1989) and (1999), Keane and </a:t>
            </a:r>
            <a:r>
              <a:rPr lang="en-GB" dirty="0" err="1" smtClean="0"/>
              <a:t>Wolpin</a:t>
            </a:r>
            <a:r>
              <a:rPr lang="en-GB" dirty="0" smtClean="0"/>
              <a:t> (1997), </a:t>
            </a:r>
            <a:r>
              <a:rPr lang="en-GB" dirty="0" err="1" smtClean="0"/>
              <a:t>Adda</a:t>
            </a:r>
            <a:r>
              <a:rPr lang="en-GB" dirty="0" smtClean="0"/>
              <a:t> et al (2008), Todd and </a:t>
            </a:r>
            <a:r>
              <a:rPr lang="en-GB" dirty="0" err="1" smtClean="0"/>
              <a:t>Wolpin</a:t>
            </a:r>
            <a:r>
              <a:rPr lang="en-GB" dirty="0" smtClean="0"/>
              <a:t> (2006), Eckstein and </a:t>
            </a:r>
            <a:r>
              <a:rPr lang="en-GB" dirty="0" err="1" smtClean="0"/>
              <a:t>Lifshitz</a:t>
            </a:r>
            <a:r>
              <a:rPr lang="en-GB" dirty="0" smtClean="0"/>
              <a:t> (2011)</a:t>
            </a:r>
          </a:p>
          <a:p>
            <a:r>
              <a:rPr lang="en-GB" dirty="0" smtClean="0"/>
              <a:t>Estimate parameters using British panel data (BHPS)</a:t>
            </a:r>
          </a:p>
          <a:p>
            <a:r>
              <a:rPr lang="en-GB" dirty="0" smtClean="0"/>
              <a:t>Study effect of tax credit reforms on education and employment decisions over the lifecycle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Advances over standard approaches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138864" cy="4313489"/>
          </a:xfrm>
        </p:spPr>
        <p:txBody>
          <a:bodyPr/>
          <a:lstStyle/>
          <a:p>
            <a:r>
              <a:rPr lang="en-GB" dirty="0" smtClean="0"/>
              <a:t>Features of traditional welfare evaluations (e.g. Brewer et al, 2006):</a:t>
            </a:r>
          </a:p>
          <a:p>
            <a:pPr marL="742050" lvl="1" indent="-342000">
              <a:buFont typeface="+mj-lt"/>
              <a:buAutoNum type="arabicPeriod"/>
            </a:pPr>
            <a:r>
              <a:rPr lang="en-GB" dirty="0" smtClean="0"/>
              <a:t>Estimate impact of particular reform packages</a:t>
            </a:r>
          </a:p>
          <a:p>
            <a:pPr marL="742050" lvl="1" indent="-342000">
              <a:buFont typeface="+mj-lt"/>
              <a:buAutoNum type="arabicPeriod"/>
            </a:pPr>
            <a:r>
              <a:rPr lang="en-GB" dirty="0" smtClean="0"/>
              <a:t>Use static framework</a:t>
            </a:r>
          </a:p>
          <a:p>
            <a:pPr marL="742050" lvl="1" indent="-342000">
              <a:buFont typeface="+mj-lt"/>
              <a:buAutoNum type="arabicPeriod"/>
            </a:pPr>
            <a:r>
              <a:rPr lang="en-GB" dirty="0" smtClean="0"/>
              <a:t>Focus on short-run labour supply response</a:t>
            </a:r>
          </a:p>
          <a:p>
            <a:r>
              <a:rPr lang="en-GB" dirty="0" smtClean="0"/>
              <a:t>Counter-examples: Ham and </a:t>
            </a:r>
            <a:r>
              <a:rPr lang="en-GB" dirty="0" err="1" smtClean="0"/>
              <a:t>Lalonde</a:t>
            </a:r>
            <a:r>
              <a:rPr lang="en-GB" dirty="0" smtClean="0"/>
              <a:t>  (1996), Todd and </a:t>
            </a:r>
            <a:r>
              <a:rPr lang="en-GB" dirty="0" err="1" smtClean="0"/>
              <a:t>Wolpin</a:t>
            </a:r>
            <a:r>
              <a:rPr lang="en-GB" dirty="0" smtClean="0"/>
              <a:t> (2006), </a:t>
            </a:r>
            <a:r>
              <a:rPr lang="en-GB" dirty="0" err="1" smtClean="0"/>
              <a:t>Haan</a:t>
            </a:r>
            <a:r>
              <a:rPr lang="en-GB" dirty="0" smtClean="0"/>
              <a:t> and Prowse (2010), etc</a:t>
            </a:r>
          </a:p>
          <a:p>
            <a:r>
              <a:rPr lang="en-GB" dirty="0" smtClean="0"/>
              <a:t>This work: first attempt to study UK tax and benefit system in dynamic context</a:t>
            </a:r>
          </a:p>
          <a:p>
            <a:pPr lvl="1"/>
            <a:r>
              <a:rPr lang="en-GB" dirty="0" smtClean="0"/>
              <a:t>Focus is on female response to UK tax credit reforms</a:t>
            </a:r>
          </a:p>
          <a:p>
            <a:pPr lvl="1"/>
            <a:r>
              <a:rPr lang="en-GB" dirty="0" smtClean="0"/>
              <a:t>Dynamic effects via education, experience, productivity and family composition</a:t>
            </a:r>
          </a:p>
          <a:p>
            <a:pPr lvl="1"/>
            <a:r>
              <a:rPr lang="en-GB" dirty="0" smtClean="0"/>
              <a:t>Also investigate impact on education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UK tax credit reforms</a:t>
            </a:r>
            <a:endParaRPr lang="en-GB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/>
        </p:nvGraphicFramePr>
        <p:xfrm>
          <a:off x="714375" y="1816100"/>
          <a:ext cx="7715304" cy="3398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28826"/>
                <a:gridCol w="1640767"/>
                <a:gridCol w="2088232"/>
                <a:gridCol w="2057479"/>
              </a:tblGrid>
              <a:tr h="370840">
                <a:tc>
                  <a:txBody>
                    <a:bodyPr/>
                    <a:lstStyle/>
                    <a:p>
                      <a:endParaRPr lang="en-GB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April 1999 (FC)</a:t>
                      </a:r>
                      <a:endParaRPr lang="en-GB" b="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April 2002 (WFTC)</a:t>
                      </a:r>
                      <a:endParaRPr lang="en-GB" b="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pt-PT" dirty="0" smtClean="0"/>
                        <a:t>April 2004 (WTC and CTC)</a:t>
                      </a:r>
                      <a:endParaRPr lang="en-GB" b="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Basic </a:t>
                      </a:r>
                      <a:r>
                        <a:rPr lang="en-GB" sz="1600" baseline="0" dirty="0" smtClean="0"/>
                        <a:t>award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PT" sz="1600" dirty="0" smtClean="0"/>
                        <a:t>£64.95</a:t>
                      </a:r>
                      <a:endParaRPr lang="pt-PT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PT" sz="1600" dirty="0" smtClean="0"/>
                        <a:t>£88.95</a:t>
                      </a:r>
                      <a:endParaRPr lang="pt-PT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PT" sz="1600" dirty="0" smtClean="0"/>
                        <a:t>£101.63</a:t>
                      </a:r>
                      <a:endParaRPr lang="pt-PT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30-hour premium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£11.05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£11.65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£12.31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Earnings</a:t>
                      </a:r>
                      <a:r>
                        <a:rPr lang="en-GB" sz="1600" baseline="0" dirty="0" smtClean="0"/>
                        <a:t> t</a:t>
                      </a:r>
                      <a:r>
                        <a:rPr lang="en-GB" sz="1600" dirty="0" smtClean="0"/>
                        <a:t>hreshold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pt-PT" sz="1600" dirty="0" smtClean="0"/>
                        <a:t>£80.65</a:t>
                      </a:r>
                      <a:endParaRPr lang="pt-PT" sz="1600" dirty="0" smtClean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£94.50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£97.31 and £961.54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Taper rate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70% of net earnings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55% of net earnings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37% and 6.67% of gross earnings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smtClean="0"/>
                        <a:t>Help with childcare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Disregard up to £60 childcare expenses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Maximum award increased by 70% of childcare expenses up to £135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Font typeface="Arial" pitchFamily="34" charset="0"/>
                        <a:buNone/>
                      </a:pPr>
                      <a:r>
                        <a:rPr lang="en-GB" sz="1600" dirty="0" smtClean="0"/>
                        <a:t>Maximum award increased by 70% of childcare expenses up to £135</a:t>
                      </a:r>
                      <a:endParaRPr lang="en-GB" sz="1600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755576" y="1340768"/>
            <a:ext cx="7776864" cy="37959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Award for family with one child aged 0-10 (£ </a:t>
            </a:r>
            <a:r>
              <a:rPr lang="en-GB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per week, nominal </a:t>
            </a:r>
            <a:r>
              <a:rPr lang="en-GB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terms)</a:t>
            </a:r>
            <a:endParaRPr lang="en-GB" dirty="0">
              <a:solidFill>
                <a:schemeClr val="accent1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5576" y="5211093"/>
            <a:ext cx="7643812" cy="5847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GB" sz="1600" dirty="0" smtClean="0">
                <a:solidFill>
                  <a:schemeClr val="accent1">
                    <a:lumMod val="50000"/>
                  </a:schemeClr>
                </a:solidFill>
                <a:latin typeface="+mn-lt"/>
              </a:rPr>
              <a:t>Note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: Families with children are eligible if 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at least one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adult works 16+ hours. Help with childcare requires </a:t>
            </a:r>
            <a:r>
              <a:rPr lang="en-GB" sz="1600" b="1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all </a:t>
            </a:r>
            <a:r>
              <a:rPr lang="en-GB" sz="1600" dirty="0">
                <a:solidFill>
                  <a:schemeClr val="accent1">
                    <a:lumMod val="50000"/>
                  </a:schemeClr>
                </a:solidFill>
                <a:latin typeface="+mn-lt"/>
              </a:rPr>
              <a:t>adults to work 16+ hours. The increase in generosity between WFTC and WTC/CTC is exaggerated because the reform also incorporated elements of other benefits.</a:t>
            </a: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What FORTAX is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210872" cy="1548116"/>
          </a:xfrm>
        </p:spPr>
        <p:txBody>
          <a:bodyPr/>
          <a:lstStyle/>
          <a:p>
            <a:r>
              <a:rPr lang="en-GB" dirty="0" smtClean="0"/>
              <a:t>A UK tax and benefit calculator</a:t>
            </a:r>
          </a:p>
          <a:p>
            <a:pPr lvl="1"/>
            <a:r>
              <a:rPr lang="en-GB" dirty="0" smtClean="0"/>
              <a:t>1990 onwards</a:t>
            </a:r>
          </a:p>
          <a:p>
            <a:pPr lvl="1"/>
            <a:r>
              <a:rPr lang="en-GB" dirty="0" smtClean="0"/>
              <a:t>Working-age families</a:t>
            </a:r>
          </a:p>
          <a:p>
            <a:r>
              <a:rPr lang="en-GB" dirty="0" smtClean="0"/>
              <a:t>Written in Fortran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dirty="0" smtClean="0"/>
              <a:t>PRELIMINARY RESULTS - DO NOT CITE</a:t>
            </a:r>
            <a:endParaRPr lang="en-GB" dirty="0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00" y="1314000"/>
            <a:ext cx="6568766" cy="48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UK tax credit reforms (2)</a:t>
            </a: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Background: UK tax credit reforms (3)</a:t>
            </a:r>
            <a:endParaRPr lang="en-GB" dirty="0"/>
          </a:p>
        </p:txBody>
      </p:sp>
      <p:pic>
        <p:nvPicPr>
          <p:cNvPr id="5" name="Picture 3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27200" y="1314000"/>
            <a:ext cx="6568766" cy="4806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Literature: employment impact of WFTC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66856" cy="1508105"/>
          </a:xfrm>
        </p:spPr>
        <p:txBody>
          <a:bodyPr/>
          <a:lstStyle/>
          <a:p>
            <a:r>
              <a:rPr lang="en-GB" dirty="0" smtClean="0"/>
              <a:t>+ 2-7ppt increase in employment rate for lone parents</a:t>
            </a:r>
          </a:p>
          <a:p>
            <a:r>
              <a:rPr lang="en-GB" dirty="0" smtClean="0"/>
              <a:t>Smaller, possibly negative impact for second earners in couples</a:t>
            </a:r>
          </a:p>
          <a:p>
            <a:r>
              <a:rPr lang="en-GB" dirty="0" smtClean="0"/>
              <a:t>Blundell et al (2005), Brewer et al (2006), </a:t>
            </a:r>
            <a:r>
              <a:rPr lang="en-GB" dirty="0" err="1" smtClean="0"/>
              <a:t>Francesconi</a:t>
            </a:r>
            <a:r>
              <a:rPr lang="en-GB" dirty="0" smtClean="0"/>
              <a:t> and van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Klaauw</a:t>
            </a:r>
            <a:r>
              <a:rPr lang="en-GB" dirty="0" smtClean="0"/>
              <a:t> (2004), </a:t>
            </a:r>
            <a:r>
              <a:rPr lang="en-GB" dirty="0" err="1" smtClean="0"/>
              <a:t>Francesconi</a:t>
            </a:r>
            <a:r>
              <a:rPr lang="en-GB" dirty="0" smtClean="0"/>
              <a:t> et al (2009)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354888" cy="990600"/>
          </a:xfrm>
        </p:spPr>
        <p:txBody>
          <a:bodyPr/>
          <a:lstStyle/>
          <a:p>
            <a:r>
              <a:rPr lang="en-GB" dirty="0" smtClean="0"/>
              <a:t>Literature: impact of WFTC on other outcomes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066856" cy="3279359"/>
          </a:xfrm>
        </p:spPr>
        <p:txBody>
          <a:bodyPr/>
          <a:lstStyle/>
          <a:p>
            <a:r>
              <a:rPr lang="en-GB" dirty="0" smtClean="0"/>
              <a:t>Anticipation employment effects</a:t>
            </a:r>
          </a:p>
          <a:p>
            <a:pPr lvl="1"/>
            <a:r>
              <a:rPr lang="en-GB" dirty="0" smtClean="0"/>
              <a:t>Unknown</a:t>
            </a:r>
          </a:p>
          <a:p>
            <a:r>
              <a:rPr lang="en-GB" dirty="0" smtClean="0"/>
              <a:t>Couple formation and dissolution</a:t>
            </a:r>
          </a:p>
          <a:p>
            <a:pPr lvl="1"/>
            <a:r>
              <a:rPr lang="en-GB" dirty="0" smtClean="0"/>
              <a:t>Mixed evidence (</a:t>
            </a:r>
            <a:r>
              <a:rPr lang="en-GB" dirty="0" err="1" smtClean="0"/>
              <a:t>Francesconi</a:t>
            </a:r>
            <a:r>
              <a:rPr lang="en-GB" dirty="0" smtClean="0"/>
              <a:t> and van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Klaauw</a:t>
            </a:r>
            <a:r>
              <a:rPr lang="en-GB" dirty="0" smtClean="0"/>
              <a:t> (2004), Gregg et al (2007), </a:t>
            </a:r>
            <a:r>
              <a:rPr lang="en-GB" dirty="0" err="1" smtClean="0"/>
              <a:t>Francesconi</a:t>
            </a:r>
            <a:r>
              <a:rPr lang="en-GB" dirty="0" smtClean="0"/>
              <a:t> et al. (2009))</a:t>
            </a:r>
          </a:p>
          <a:p>
            <a:r>
              <a:rPr lang="en-GB" dirty="0" smtClean="0"/>
              <a:t>Childbearing</a:t>
            </a:r>
          </a:p>
          <a:p>
            <a:pPr lvl="1"/>
            <a:r>
              <a:rPr lang="en-GB" dirty="0" smtClean="0"/>
              <a:t>Fall in fertility for lone parents, rise for couples (</a:t>
            </a:r>
            <a:r>
              <a:rPr lang="en-GB" dirty="0" err="1" smtClean="0"/>
              <a:t>Francesconi</a:t>
            </a:r>
            <a:r>
              <a:rPr lang="en-GB" dirty="0" smtClean="0"/>
              <a:t> and van </a:t>
            </a:r>
            <a:r>
              <a:rPr lang="en-GB" dirty="0" err="1" smtClean="0"/>
              <a:t>der</a:t>
            </a:r>
            <a:r>
              <a:rPr lang="en-GB" dirty="0" smtClean="0"/>
              <a:t> </a:t>
            </a:r>
            <a:r>
              <a:rPr lang="en-GB" dirty="0" err="1" smtClean="0"/>
              <a:t>Klaauw</a:t>
            </a:r>
            <a:r>
              <a:rPr lang="en-GB" dirty="0" smtClean="0"/>
              <a:t>, (2004), Brewer et al (2008))</a:t>
            </a:r>
          </a:p>
          <a:p>
            <a:pPr>
              <a:buNone/>
            </a:pPr>
            <a:r>
              <a:rPr lang="en-GB" dirty="0" smtClean="0"/>
              <a:t>=&gt; May undermine existing employment estimates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Model: overview of female lifecycle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7848600" cy="2979277"/>
          </a:xfrm>
        </p:spPr>
        <p:txBody>
          <a:bodyPr/>
          <a:lstStyle/>
          <a:p>
            <a:pPr>
              <a:buNone/>
            </a:pPr>
            <a:r>
              <a:rPr lang="en-GB" dirty="0" smtClean="0"/>
              <a:t>Life in three stages: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Education (up to 18/21)</a:t>
            </a:r>
          </a:p>
          <a:p>
            <a:pPr marL="742950" lvl="2" indent="-342900">
              <a:buFont typeface="Symbol" pitchFamily="18" charset="2"/>
              <a:buChar char=""/>
            </a:pPr>
            <a:r>
              <a:rPr lang="en-GB" dirty="0" smtClean="0"/>
              <a:t>Secondary, A-levels or university (determines type of human capital)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Working life (18/21-59)</a:t>
            </a:r>
          </a:p>
          <a:p>
            <a:pPr marL="742950" lvl="2" indent="-342900">
              <a:buFont typeface="Symbol" pitchFamily="18" charset="2"/>
              <a:buChar char="-"/>
            </a:pPr>
            <a:r>
              <a:rPr lang="en-GB" dirty="0" smtClean="0"/>
              <a:t>Labour supply {0hrs, 20hrs, 40hrs} and consumption</a:t>
            </a:r>
          </a:p>
          <a:p>
            <a:pPr marL="742950" lvl="2" indent="-342900">
              <a:buFont typeface="Symbol" pitchFamily="18" charset="2"/>
              <a:buChar char="-"/>
            </a:pPr>
            <a:r>
              <a:rPr lang="en-GB" dirty="0" smtClean="0"/>
              <a:t>Partnering and childbearing</a:t>
            </a:r>
          </a:p>
          <a:p>
            <a:pPr marL="342900" lvl="1" indent="-342900">
              <a:buFont typeface="+mj-lt"/>
              <a:buAutoNum type="arabicPeriod"/>
            </a:pPr>
            <a:r>
              <a:rPr lang="en-GB" dirty="0" smtClean="0"/>
              <a:t>Retirement (60-69)</a:t>
            </a:r>
          </a:p>
          <a:p>
            <a:pPr marL="742950" lvl="2" indent="-342900">
              <a:buFont typeface="Symbol" pitchFamily="18" charset="2"/>
              <a:buChar char="-"/>
            </a:pPr>
            <a:r>
              <a:rPr lang="en-GB" dirty="0" smtClean="0"/>
              <a:t>Consumption only</a:t>
            </a:r>
          </a:p>
          <a:p>
            <a:pPr marL="742950" lvl="2" indent="-342900">
              <a:buFont typeface="+mj-lt"/>
              <a:buAutoNum type="arabicPeriod"/>
            </a:pPr>
            <a:endParaRPr lang="en-GB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Model: dynamics of family income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534400" cy="4961358"/>
          </a:xfrm>
        </p:spPr>
        <p:txBody>
          <a:bodyPr/>
          <a:lstStyle/>
          <a:p>
            <a:r>
              <a:rPr lang="en-GB" dirty="0" smtClean="0"/>
              <a:t>Female wage</a:t>
            </a:r>
          </a:p>
          <a:p>
            <a:pPr lvl="1"/>
            <a:r>
              <a:rPr lang="en-GB" dirty="0" smtClean="0"/>
              <a:t>Depends on education, experience, persistent productivity shock</a:t>
            </a:r>
          </a:p>
          <a:p>
            <a:pPr lvl="1"/>
            <a:r>
              <a:rPr lang="en-GB" dirty="0" smtClean="0"/>
              <a:t>Experience accumulates while working</a:t>
            </a:r>
            <a:endParaRPr lang="en-GB" sz="1800" dirty="0" smtClean="0"/>
          </a:p>
          <a:p>
            <a:r>
              <a:rPr lang="en-GB" sz="1800" dirty="0" smtClean="0"/>
              <a:t>(Exogenous) family formation dynamics</a:t>
            </a:r>
          </a:p>
          <a:p>
            <a:pPr lvl="1"/>
            <a:r>
              <a:rPr lang="en-GB" sz="1600" dirty="0" smtClean="0"/>
              <a:t>Children</a:t>
            </a:r>
          </a:p>
          <a:p>
            <a:pPr lvl="2"/>
            <a:r>
              <a:rPr lang="en-GB" dirty="0" smtClean="0"/>
              <a:t>Model youngest child</a:t>
            </a:r>
          </a:p>
          <a:p>
            <a:pPr lvl="2"/>
            <a:r>
              <a:rPr lang="en-GB" dirty="0" smtClean="0"/>
              <a:t>Characterised by age</a:t>
            </a:r>
          </a:p>
          <a:p>
            <a:pPr lvl="2"/>
            <a:r>
              <a:rPr lang="en-GB" dirty="0" smtClean="0"/>
              <a:t>Arrival probability depends on female age, education, presence of partner and older children</a:t>
            </a:r>
          </a:p>
          <a:p>
            <a:pPr lvl="2"/>
            <a:r>
              <a:rPr lang="en-GB" dirty="0" smtClean="0"/>
              <a:t>Departure with certainty when child reaches age 18</a:t>
            </a:r>
          </a:p>
          <a:p>
            <a:pPr lvl="1"/>
            <a:r>
              <a:rPr lang="en-GB" sz="1600" dirty="0" smtClean="0"/>
              <a:t>Partners</a:t>
            </a:r>
          </a:p>
          <a:p>
            <a:pPr lvl="2"/>
            <a:r>
              <a:rPr lang="en-GB" dirty="0" smtClean="0"/>
              <a:t>Characterised by education, employment status and wage</a:t>
            </a:r>
          </a:p>
          <a:p>
            <a:pPr lvl="2"/>
            <a:r>
              <a:rPr lang="en-GB" dirty="0" smtClean="0"/>
              <a:t>Arrival probability for male with given education depends on female age and education</a:t>
            </a:r>
          </a:p>
          <a:p>
            <a:pPr lvl="2"/>
            <a:r>
              <a:rPr lang="en-GB" dirty="0" smtClean="0"/>
              <a:t>Departure probability depends on female age, presence of child and male education</a:t>
            </a:r>
          </a:p>
          <a:p>
            <a:r>
              <a:rPr lang="en-GB" sz="1800" dirty="0" smtClean="0"/>
              <a:t>Detailed model of tax and benefit system (FORTAX)</a:t>
            </a:r>
          </a:p>
          <a:p>
            <a:endParaRPr lang="en-GB" sz="1800" dirty="0" smtClean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Model: decision-making environment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354888" cy="3174715"/>
          </a:xfrm>
        </p:spPr>
        <p:txBody>
          <a:bodyPr/>
          <a:lstStyle/>
          <a:p>
            <a:r>
              <a:rPr lang="en-GB" sz="1800" dirty="0" smtClean="0"/>
              <a:t>Risk averse individuals faced with uncertainty</a:t>
            </a:r>
          </a:p>
          <a:p>
            <a:pPr lvl="1"/>
            <a:r>
              <a:rPr lang="en-GB" sz="1600" dirty="0" smtClean="0"/>
              <a:t>Own productivity (health)</a:t>
            </a:r>
          </a:p>
          <a:p>
            <a:pPr lvl="1"/>
            <a:r>
              <a:rPr lang="en-GB" sz="1600" dirty="0" smtClean="0"/>
              <a:t>Family dynamics: partnering/separation, child bearing</a:t>
            </a:r>
          </a:p>
          <a:p>
            <a:pPr lvl="1"/>
            <a:r>
              <a:rPr lang="en-GB" sz="1600" dirty="0" smtClean="0"/>
              <a:t>Partner employment and income</a:t>
            </a:r>
          </a:p>
          <a:p>
            <a:r>
              <a:rPr lang="en-GB" sz="1800" dirty="0" smtClean="0"/>
              <a:t>No insurance market</a:t>
            </a:r>
          </a:p>
          <a:p>
            <a:pPr lvl="1"/>
            <a:r>
              <a:rPr lang="en-GB" sz="1600" dirty="0" smtClean="0"/>
              <a:t>Only implicit insurance through human capital, savings and public policy</a:t>
            </a:r>
          </a:p>
          <a:p>
            <a:pPr marL="342900" lvl="1" indent="-342900">
              <a:buFontTx/>
              <a:buChar char="•"/>
            </a:pPr>
            <a:r>
              <a:rPr lang="en-GB" dirty="0" smtClean="0"/>
              <a:t>Credit constraints during working life</a:t>
            </a:r>
            <a:endParaRPr lang="en-GB" sz="1800" dirty="0" smtClean="0"/>
          </a:p>
          <a:p>
            <a:pPr lvl="1"/>
            <a:r>
              <a:rPr lang="en-GB" sz="1600" dirty="0" smtClean="0"/>
              <a:t>So public policy may facilitate transfers across lifecycle</a:t>
            </a:r>
          </a:p>
          <a:p>
            <a:r>
              <a:rPr lang="en-GB" sz="2000" dirty="0" smtClean="0"/>
              <a:t>Decisions taken to maximise expected lifetime utility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Model: data and estimation</a:t>
            </a:r>
            <a:endParaRPr lang="en-GB" dirty="0"/>
          </a:p>
        </p:txBody>
      </p:sp>
      <p:sp>
        <p:nvSpPr>
          <p:cNvPr id="337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371600"/>
            <a:ext cx="8534400" cy="4008790"/>
          </a:xfrm>
        </p:spPr>
        <p:txBody>
          <a:bodyPr/>
          <a:lstStyle/>
          <a:p>
            <a:pPr marL="342900" lvl="1" indent="-342900">
              <a:buFontTx/>
              <a:buChar char="•"/>
            </a:pPr>
            <a:r>
              <a:rPr lang="en-GB" dirty="0" smtClean="0"/>
              <a:t>Model estimated using BHPS data:</a:t>
            </a:r>
          </a:p>
          <a:p>
            <a:pPr lvl="1"/>
            <a:r>
              <a:rPr lang="en-GB" sz="1600" dirty="0" smtClean="0"/>
              <a:t>Unbalanced panel of 5,300 females  over 16 waves, 1991–2006</a:t>
            </a:r>
          </a:p>
          <a:p>
            <a:pPr lvl="1"/>
            <a:endParaRPr lang="en-GB" sz="1600" dirty="0" smtClean="0"/>
          </a:p>
          <a:p>
            <a:r>
              <a:rPr lang="en-GB" dirty="0" smtClean="0"/>
              <a:t>Multi-step estimation procedure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Fix a few parameters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Estimate some parameters outside structural model</a:t>
            </a:r>
          </a:p>
          <a:p>
            <a:pPr marL="1200150" lvl="2" indent="-342900"/>
            <a:r>
              <a:rPr lang="en-GB" dirty="0" smtClean="0"/>
              <a:t>Male employment and wages</a:t>
            </a:r>
          </a:p>
          <a:p>
            <a:pPr marL="1200150" lvl="2" indent="-342900"/>
            <a:r>
              <a:rPr lang="en-GB" dirty="0" smtClean="0"/>
              <a:t>Family dynamics and childcare costs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GB" dirty="0" smtClean="0"/>
              <a:t>Estimate remaining parameters by method of simulated moments (MSM)</a:t>
            </a:r>
          </a:p>
          <a:p>
            <a:pPr marL="1200150" lvl="2" indent="-342900"/>
            <a:r>
              <a:rPr lang="en-GB" dirty="0" smtClean="0"/>
              <a:t>Parameters include: cost of education, female wage equation, experience accumulation, taste for employment, distribution of unobserved heterogeneity</a:t>
            </a:r>
            <a:endParaRPr lang="en-GB" sz="1800" dirty="0" smtClean="0"/>
          </a:p>
          <a:p>
            <a:r>
              <a:rPr lang="en-GB" sz="1800" dirty="0" smtClean="0"/>
              <a:t>Results below based on data simulated by the model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795" grpId="0" uiExpand="1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pt-PT" dirty="0" smtClean="0"/>
              <a:t>Model fit: female log hourly wage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7200" y="1314000"/>
            <a:ext cx="6566977" cy="48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smtClean="0"/>
              <a:t>Model fit: female employment rate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7200" y="1314000"/>
            <a:ext cx="6566977" cy="48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314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82839" cy="4783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228600"/>
            <a:ext cx="8138864" cy="990600"/>
          </a:xfrm>
        </p:spPr>
        <p:txBody>
          <a:bodyPr/>
          <a:lstStyle/>
          <a:p>
            <a:r>
              <a:rPr lang="pt-PT" dirty="0" smtClean="0"/>
              <a:t>Model fit: female employment rate by age of child</a:t>
            </a:r>
            <a:endParaRPr lang="en-GB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wpc="http://schemas.microsoft.com/office/word/2010/wordprocessingCanvas" xmlns:mc="http://schemas.openxmlformats.org/markup-compatibility/2006" xmlns:o="urn:schemas-microsoft-com:office:office" xmlns:m="http://schemas.openxmlformats.org/officeDocument/2006/math" xmlns:v="urn:schemas-microsoft-com:vml" xmlns:wp14="http://schemas.microsoft.com/office/word/2010/wordprocessingDrawing" xmlns:wp="http://schemas.openxmlformats.org/drawingml/2006/wordprocessingDrawing" xmlns:w10="urn:schemas-microsoft-com:office:word" xmlns:w="http://schemas.openxmlformats.org/wordprocessingml/2006/main" xmlns:w14="http://schemas.microsoft.com/office/word/2010/wordml" xmlns:wpg="http://schemas.microsoft.com/office/word/2010/wordprocessingGroup" xmlns:wpi="http://schemas.microsoft.com/office/word/2010/wordprocessingInk" xmlns:wne="http://schemas.microsoft.com/office/word/2006/wordml" xmlns:wps="http://schemas.microsoft.com/office/word/2010/wordprocessingShape" xmlns:a14="http://schemas.microsoft.com/office/drawing/2010/main" xmlns:pic="http://schemas.openxmlformats.org/drawingml/2006/picture" xmlns:lc="http://schemas.openxmlformats.org/drawingml/2006/lockedCanvas" val="0"/>
              </a:ext>
            </a:extLst>
          </a:blip>
          <a:srcRect/>
          <a:stretch>
            <a:fillRect/>
          </a:stretch>
        </p:blipFill>
        <p:spPr bwMode="auto">
          <a:xfrm>
            <a:off x="727200" y="1314000"/>
            <a:ext cx="6566977" cy="480600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397000"/>
          <a:ext cx="8429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All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smtClean="0"/>
                        <a:t>Single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No </a:t>
                      </a:r>
                      <a:r>
                        <a:rPr lang="pt-PT" sz="1500" baseline="0" dirty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No </a:t>
                      </a:r>
                      <a:r>
                        <a:rPr lang="pt-PT" sz="1500" baseline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latin typeface="+mn-lt"/>
                        </a:rPr>
                        <a:t> 1999</a:t>
                      </a:r>
                      <a:endParaRPr lang="en-GB" sz="15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5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endParaRPr lang="en-GB" sz="15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Employment effects of tax credit reforms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397000"/>
          <a:ext cx="8429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All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smtClean="0"/>
                        <a:t>Single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No </a:t>
                      </a:r>
                      <a:r>
                        <a:rPr lang="pt-PT" sz="1500" baseline="0" dirty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No </a:t>
                      </a:r>
                      <a:r>
                        <a:rPr lang="pt-PT" sz="1500" baseline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latin typeface="+mn-lt"/>
                        </a:rPr>
                        <a:t> 1999</a:t>
                      </a:r>
                      <a:endParaRPr lang="en-GB" sz="15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smtClean="0">
                          <a:latin typeface="+mn-lt"/>
                        </a:rPr>
                        <a:t>GCSEs</a:t>
                      </a:r>
                      <a:endParaRPr lang="en-GB" sz="15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endParaRPr lang="en-GB" sz="15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Employment effects of tax credit reforms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397000"/>
          <a:ext cx="8429679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All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smtClean="0"/>
                        <a:t>Single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No </a:t>
                      </a:r>
                      <a:r>
                        <a:rPr lang="pt-PT" sz="1500" baseline="0" dirty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No </a:t>
                      </a:r>
                      <a:r>
                        <a:rPr lang="pt-PT" sz="1500" baseline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latin typeface="+mn-lt"/>
                        </a:rPr>
                        <a:t> 1999</a:t>
                      </a:r>
                      <a:endParaRPr lang="en-GB" sz="1500" b="0" i="1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500" u="none" strike="noStrike" dirty="0" smtClean="0">
                          <a:latin typeface="+mn-lt"/>
                        </a:rPr>
                        <a:t>GCSEs</a:t>
                      </a:r>
                      <a:endParaRPr lang="en-GB" sz="1500" b="0" i="0" u="none" strike="noStrike" dirty="0" smtClean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2004 </a:t>
                      </a:r>
                      <a:r>
                        <a:rPr lang="en-GB" sz="15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</a:t>
                      </a:r>
                      <a:endParaRPr lang="en-GB" sz="15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0.075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0.059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Employment effects of tax credit reforms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Education effects</a:t>
            </a:r>
            <a:endParaRPr lang="en-GB" dirty="0" smtClean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755575" y="1397000"/>
          <a:ext cx="6106280" cy="20218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26570"/>
                <a:gridCol w="1526570"/>
                <a:gridCol w="1526570"/>
                <a:gridCol w="1526570"/>
              </a:tblGrid>
              <a:tr h="370840">
                <a:tc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1999 (baseline)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2002 (increment)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smtClean="0"/>
                        <a:t>2004 (increment)</a:t>
                      </a:r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GCSEs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0.369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A-levels</a:t>
                      </a:r>
                      <a:r>
                        <a:rPr lang="en-GB" baseline="0" dirty="0" smtClean="0"/>
                        <a:t> and vocational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0.387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 smtClean="0"/>
                        <a:t>University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0.244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GB" sz="16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397000"/>
          <a:ext cx="842967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All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smtClean="0"/>
                        <a:t>Single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No </a:t>
                      </a:r>
                      <a:r>
                        <a:rPr lang="pt-PT" sz="1500" baseline="0" dirty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No </a:t>
                      </a:r>
                      <a:r>
                        <a:rPr lang="pt-PT" sz="1500" baseline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2002 </a:t>
                      </a:r>
                      <a:r>
                        <a:rPr lang="en-GB" sz="15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</a:t>
                      </a:r>
                      <a:endParaRPr lang="en-GB" sz="15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 cancelling education effect</a:t>
                      </a:r>
                      <a:endParaRPr lang="en-GB" sz="15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endParaRPr lang="en-GB" sz="15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Decomposing employment effects: 2002 vs 1999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357188" y="1397000"/>
          <a:ext cx="8429679" cy="4079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  <a:gridCol w="936631"/>
              </a:tblGrid>
              <a:tr h="370840">
                <a:tc>
                  <a:txBody>
                    <a:bodyPr/>
                    <a:lstStyle/>
                    <a:p>
                      <a:endParaRPr lang="en-GB" sz="1500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dirty="0" smtClean="0"/>
                        <a:t>All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pt-PT" sz="1500" smtClean="0"/>
                        <a:t>Single women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en-GB" sz="1500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No </a:t>
                      </a:r>
                      <a:r>
                        <a:rPr lang="pt-PT" sz="1500" baseline="0" dirty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All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smtClean="0">
                          <a:latin typeface="+mn-lt"/>
                        </a:rPr>
                        <a:t>No </a:t>
                      </a:r>
                      <a:r>
                        <a:rPr lang="pt-PT" sz="1500" baseline="0" smtClean="0">
                          <a:latin typeface="+mn-lt"/>
                        </a:rPr>
                        <a:t>child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Mothers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/>
                      <a:r>
                        <a:rPr lang="pt-PT" sz="1500" dirty="0" smtClean="0">
                          <a:latin typeface="+mn-lt"/>
                        </a:rPr>
                        <a:t>Child left</a:t>
                      </a:r>
                      <a:endParaRPr lang="en-GB" sz="1500" dirty="0">
                        <a:solidFill>
                          <a:schemeClr val="accent1">
                            <a:lumMod val="25000"/>
                          </a:schemeClr>
                        </a:solidFill>
                        <a:latin typeface="+mn-lt"/>
                      </a:endParaRPr>
                    </a:p>
                  </a:txBody>
                  <a:tcPr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2002 </a:t>
                      </a:r>
                      <a:r>
                        <a:rPr lang="en-GB" sz="1500" b="0" i="0" u="none" strike="noStrike" baseline="0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b="0" i="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</a:t>
                      </a:r>
                      <a:endParaRPr lang="en-GB" sz="1500" b="0" i="0" u="none" strike="noStrike" baseline="0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0.034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0.024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0.009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 cancelling education effect</a:t>
                      </a:r>
                      <a:endParaRPr lang="en-GB" sz="15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l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-0.004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0.012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0.032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0.062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</a:tr>
              <a:tr h="370840">
                <a:tc gridSpan="9"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2002 </a:t>
                      </a:r>
                      <a:r>
                        <a:rPr lang="en-GB" sz="1500" u="none" strike="noStrike" dirty="0" err="1" smtClean="0">
                          <a:solidFill>
                            <a:srgbClr val="000000"/>
                          </a:solidFill>
                          <a:latin typeface="+mn-lt"/>
                        </a:rPr>
                        <a:t>vs</a:t>
                      </a:r>
                      <a:r>
                        <a:rPr lang="en-GB" sz="1500" u="none" strike="noStrike" baseline="0" dirty="0" smtClean="0">
                          <a:solidFill>
                            <a:srgbClr val="000000"/>
                          </a:solidFill>
                          <a:latin typeface="+mn-lt"/>
                        </a:rPr>
                        <a:t> 1999 cancelling all pre-motherhood effects</a:t>
                      </a:r>
                      <a:endParaRPr lang="en-GB" sz="1500" b="0" i="1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 hMerge="1">
                  <a:txBody>
                    <a:bodyPr/>
                    <a:lstStyle/>
                    <a:p>
                      <a:pPr algn="r" fontAlgn="b"/>
                      <a:endParaRPr lang="en-GB" sz="1600" b="0" i="0" u="none" strike="noStrike" dirty="0">
                        <a:solidFill>
                          <a:schemeClr val="accent1">
                            <a:lumMod val="50000"/>
                          </a:schemeClr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All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-0.006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-0.016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0.014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0.050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GB" sz="1500" u="none" strike="noStrike" dirty="0" smtClean="0">
                          <a:solidFill>
                            <a:srgbClr val="000000"/>
                          </a:solidFill>
                          <a:latin typeface="+mn-lt"/>
                        </a:rPr>
                        <a:t>GCSEs</a:t>
                      </a:r>
                      <a:endParaRPr lang="en-GB" sz="1500" b="0" i="0" u="none" strike="noStrike" dirty="0">
                        <a:solidFill>
                          <a:srgbClr val="000000"/>
                        </a:solidFill>
                        <a:latin typeface="+mn-lt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-0.008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-0.019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>
                          <a:solidFill>
                            <a:srgbClr val="000000"/>
                          </a:solidFill>
                          <a:latin typeface="+mn-lt"/>
                        </a:rPr>
                        <a:t>0.025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0.060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GB" sz="1500" b="0" i="0" u="none" strike="noStrike" dirty="0">
                          <a:solidFill>
                            <a:srgbClr val="000000"/>
                          </a:solidFill>
                          <a:latin typeface="+mn-lt"/>
                        </a:rPr>
                        <a:t>0.007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28674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Decomposing employment effects</a:t>
            </a:r>
            <a:endParaRPr lang="en-GB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pPr algn="l" eaLnBrk="1" hangingPunct="1"/>
            <a:r>
              <a:rPr lang="pt-PT" dirty="0" smtClean="0"/>
              <a:t>Conclusion</a:t>
            </a:r>
            <a:endParaRPr lang="en-GB" dirty="0" smtClean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46088" y="1260475"/>
            <a:ext cx="8229600" cy="3321422"/>
          </a:xfrm>
        </p:spPr>
        <p:txBody>
          <a:bodyPr/>
          <a:lstStyle/>
          <a:p>
            <a:pPr>
              <a:spcBef>
                <a:spcPts val="0"/>
              </a:spcBef>
              <a:spcAft>
                <a:spcPts val="1000"/>
              </a:spcAft>
              <a:defRPr/>
            </a:pPr>
            <a:r>
              <a:rPr lang="en-GB" dirty="0" smtClean="0"/>
              <a:t>FORTAX calculates taxes and benefits rapidly</a:t>
            </a:r>
          </a:p>
          <a:p>
            <a:pPr>
              <a:spcBef>
                <a:spcPts val="0"/>
              </a:spcBef>
              <a:spcAft>
                <a:spcPts val="1000"/>
              </a:spcAft>
              <a:defRPr/>
            </a:pPr>
            <a:r>
              <a:rPr lang="en-GB" dirty="0" smtClean="0"/>
              <a:t>Essential for dynamic models used to evaluate tax and benefit reforms</a:t>
            </a:r>
          </a:p>
          <a:p>
            <a:pPr>
              <a:spcBef>
                <a:spcPts val="0"/>
              </a:spcBef>
              <a:spcAft>
                <a:spcPts val="1000"/>
              </a:spcAft>
              <a:defRPr/>
            </a:pPr>
            <a:r>
              <a:rPr lang="en-GB" dirty="0" smtClean="0"/>
              <a:t>Our application: understanding the effect of UK tax credit reforms</a:t>
            </a:r>
          </a:p>
          <a:p>
            <a:pPr>
              <a:spcBef>
                <a:spcPts val="0"/>
              </a:spcBef>
              <a:spcAft>
                <a:spcPts val="1000"/>
              </a:spcAft>
              <a:defRPr/>
            </a:pPr>
            <a:r>
              <a:rPr lang="pt-PT" dirty="0" smtClean="0"/>
              <a:t>Preliminary results suggest: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dirty="0" smtClean="0"/>
              <a:t>Substantial employment effects for lone mothers and mothers in couples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dirty="0" smtClean="0"/>
              <a:t>Relatively small impact on education choices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dirty="0" smtClean="0"/>
              <a:t>Employment effects not due to changing education choices</a:t>
            </a:r>
          </a:p>
          <a:p>
            <a:pPr lvl="1">
              <a:spcBef>
                <a:spcPts val="0"/>
              </a:spcBef>
              <a:spcAft>
                <a:spcPts val="600"/>
              </a:spcAft>
              <a:defRPr/>
            </a:pPr>
            <a:r>
              <a:rPr lang="pt-PT" dirty="0" smtClean="0"/>
              <a:t>Possibly some anticipation effects but little impact on employment during eligibility</a:t>
            </a:r>
            <a:endParaRPr lang="pt-PT" dirty="0" smtClean="0">
              <a:ea typeface="+mn-ea"/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324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82547" cy="5373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334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70786" cy="6421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344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82547" cy="4586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28356" name="Picture 4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1520" y="0"/>
            <a:ext cx="8604448" cy="68444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2937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49261" cy="688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© Institute for Fiscal Studies   </a:t>
            </a:r>
            <a:endParaRPr lang="en-GB" baseline="-25000"/>
          </a:p>
        </p:txBody>
      </p:sp>
      <p:pic>
        <p:nvPicPr>
          <p:cNvPr id="23040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52000" y="0"/>
            <a:ext cx="8670786" cy="6880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GB" smtClean="0"/>
              <a:t>PRELIMINARY RESULTS - DO NOT CITE</a:t>
            </a:r>
            <a:endParaRPr lang="en-GB"/>
          </a:p>
        </p:txBody>
      </p:sp>
    </p:spTree>
  </p:cSld>
  <p:clrMapOvr>
    <a:masterClrMapping/>
  </p:clrMapOvr>
  <p:transition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ifs09_white">
  <a:themeElements>
    <a:clrScheme name="IFA Green">
      <a:dk1>
        <a:srgbClr val="003306"/>
      </a:dk1>
      <a:lt1>
        <a:srgbClr val="FFFFFF"/>
      </a:lt1>
      <a:dk2>
        <a:srgbClr val="187A2E"/>
      </a:dk2>
      <a:lt2>
        <a:srgbClr val="65A434"/>
      </a:lt2>
      <a:accent1>
        <a:srgbClr val="66CCFF"/>
      </a:accent1>
      <a:accent2>
        <a:srgbClr val="CC99FF"/>
      </a:accent2>
      <a:accent3>
        <a:srgbClr val="CCCC00"/>
      </a:accent3>
      <a:accent4>
        <a:srgbClr val="FFCC66"/>
      </a:accent4>
      <a:accent5>
        <a:srgbClr val="00CC66"/>
      </a:accent5>
      <a:accent6>
        <a:srgbClr val="DA5754"/>
      </a:accent6>
      <a:hlink>
        <a:srgbClr val="FFFFFF"/>
      </a:hlink>
      <a:folHlink>
        <a:srgbClr val="99AEBC"/>
      </a:folHlink>
    </a:clrScheme>
    <a:fontScheme name="Office Theme">
      <a:majorFont>
        <a:latin typeface="Cisalpin LT Std"/>
        <a:ea typeface=""/>
        <a:cs typeface=""/>
      </a:majorFont>
      <a:minorFont>
        <a:latin typeface="Cisalpin LT St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800" b="0" i="0" u="none" strike="noStrike" cap="none" normalizeH="0" baseline="-2500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8">
        <a:dk1>
          <a:srgbClr val="587299"/>
        </a:dk1>
        <a:lt1>
          <a:srgbClr val="FFFFFF"/>
        </a:lt1>
        <a:dk2>
          <a:srgbClr val="187A2E"/>
        </a:dk2>
        <a:lt2>
          <a:srgbClr val="99AEBC"/>
        </a:lt2>
        <a:accent1>
          <a:srgbClr val="FFCF67"/>
        </a:accent1>
        <a:accent2>
          <a:srgbClr val="5FDAE6"/>
        </a:accent2>
        <a:accent3>
          <a:srgbClr val="FFFFFF"/>
        </a:accent3>
        <a:accent4>
          <a:srgbClr val="4A6082"/>
        </a:accent4>
        <a:accent5>
          <a:srgbClr val="FFE4B8"/>
        </a:accent5>
        <a:accent6>
          <a:srgbClr val="55C5D0"/>
        </a:accent6>
        <a:hlink>
          <a:srgbClr val="CDDD1C"/>
        </a:hlink>
        <a:folHlink>
          <a:srgbClr val="54DA4D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ifs09_white</Template>
  <TotalTime>6892</TotalTime>
  <Words>1854</Words>
  <Application>Microsoft Office PowerPoint</Application>
  <PresentationFormat>On-screen Show (4:3)</PresentationFormat>
  <Paragraphs>481</Paragraphs>
  <Slides>37</Slides>
  <Notes>25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37</vt:i4>
      </vt:variant>
    </vt:vector>
  </HeadingPairs>
  <TitlesOfParts>
    <vt:vector size="38" baseType="lpstr">
      <vt:lpstr>ifs09_white</vt:lpstr>
      <vt:lpstr>FORTAX: a tax and benefit microsimulation library</vt:lpstr>
      <vt:lpstr>What FORTAX is</vt:lpstr>
      <vt:lpstr>Slide 3</vt:lpstr>
      <vt:lpstr>Slide 4</vt:lpstr>
      <vt:lpstr>Slide 5</vt:lpstr>
      <vt:lpstr>Slide 6</vt:lpstr>
      <vt:lpstr>Slide 7</vt:lpstr>
      <vt:lpstr>Slide 8</vt:lpstr>
      <vt:lpstr>Slide 9</vt:lpstr>
      <vt:lpstr>How FORTAX works</vt:lpstr>
      <vt:lpstr>How FORTAX works: tax system files</vt:lpstr>
      <vt:lpstr>How FORTAX works: family characteristics</vt:lpstr>
      <vt:lpstr>How FORTAX works: tax calculation</vt:lpstr>
      <vt:lpstr>How FORTAX works: uprating and updating</vt:lpstr>
      <vt:lpstr>Why Fortran?</vt:lpstr>
      <vt:lpstr>An application: estimating the effect of tax credit reforms on female decisions</vt:lpstr>
      <vt:lpstr>What we do</vt:lpstr>
      <vt:lpstr>Advances over standard approaches</vt:lpstr>
      <vt:lpstr>Background: UK tax credit reforms</vt:lpstr>
      <vt:lpstr>Background: UK tax credit reforms (2)</vt:lpstr>
      <vt:lpstr>Background: UK tax credit reforms (3)</vt:lpstr>
      <vt:lpstr>Literature: employment impact of WFTC</vt:lpstr>
      <vt:lpstr>Literature: impact of WFTC on other outcomes</vt:lpstr>
      <vt:lpstr>Model: overview of female lifecycle</vt:lpstr>
      <vt:lpstr>Model: dynamics of family income</vt:lpstr>
      <vt:lpstr>Model: decision-making environment</vt:lpstr>
      <vt:lpstr>Model: data and estimation</vt:lpstr>
      <vt:lpstr>Model fit: female log hourly wage</vt:lpstr>
      <vt:lpstr>Model fit: female employment rate</vt:lpstr>
      <vt:lpstr>Model fit: female employment rate by age of child</vt:lpstr>
      <vt:lpstr>Employment effects of tax credit reforms</vt:lpstr>
      <vt:lpstr>Employment effects of tax credit reforms</vt:lpstr>
      <vt:lpstr>Employment effects of tax credit reforms</vt:lpstr>
      <vt:lpstr>Education effects</vt:lpstr>
      <vt:lpstr>Decomposing employment effects: 2002 vs 1999</vt:lpstr>
      <vt:lpstr>Decomposing employment effects</vt:lpstr>
      <vt:lpstr>Conclusion</vt:lpstr>
    </vt:vector>
  </TitlesOfParts>
  <Company>Institute for Fiscal Studies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 dynamic model of female labour supply</dc:title>
  <dc:creator>Jonathan Shaw</dc:creator>
  <cp:lastModifiedBy>Jonathan Shaw</cp:lastModifiedBy>
  <cp:revision>165</cp:revision>
  <cp:lastPrinted>2008-10-22T11:50:52Z</cp:lastPrinted>
  <dcterms:created xsi:type="dcterms:W3CDTF">2009-10-27T14:24:17Z</dcterms:created>
  <dcterms:modified xsi:type="dcterms:W3CDTF">2012-06-18T15:52:13Z</dcterms:modified>
</cp:coreProperties>
</file>